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8"/>
  </p:notesMasterIdLst>
  <p:sldIdLst>
    <p:sldId id="262" r:id="rId2"/>
    <p:sldId id="302" r:id="rId3"/>
    <p:sldId id="256" r:id="rId4"/>
    <p:sldId id="312" r:id="rId5"/>
    <p:sldId id="323" r:id="rId6"/>
    <p:sldId id="324" r:id="rId7"/>
    <p:sldId id="327" r:id="rId8"/>
    <p:sldId id="328" r:id="rId9"/>
    <p:sldId id="265" r:id="rId10"/>
    <p:sldId id="321" r:id="rId11"/>
    <p:sldId id="329" r:id="rId12"/>
    <p:sldId id="330" r:id="rId13"/>
    <p:sldId id="266" r:id="rId14"/>
    <p:sldId id="322" r:id="rId15"/>
    <p:sldId id="313" r:id="rId16"/>
    <p:sldId id="314" r:id="rId17"/>
    <p:sldId id="315" r:id="rId18"/>
    <p:sldId id="316" r:id="rId19"/>
    <p:sldId id="325" r:id="rId20"/>
    <p:sldId id="326" r:id="rId21"/>
    <p:sldId id="317" r:id="rId22"/>
    <p:sldId id="318" r:id="rId23"/>
    <p:sldId id="319" r:id="rId24"/>
    <p:sldId id="320" r:id="rId25"/>
    <p:sldId id="261" r:id="rId26"/>
    <p:sldId id="27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4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png>
</file>

<file path=ppt/media/image1.wmf>
</file>

<file path=ppt/media/image11.wmf>
</file>

<file path=ppt/media/image12.png>
</file>

<file path=ppt/media/image2.wmf>
</file>

<file path=ppt/media/image23.png>
</file>

<file path=ppt/media/image3.wmf>
</file>

<file path=ppt/media/image4.wmf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792881-2193-48C0-8E20-82B5655AE14B}" type="datetimeFigureOut">
              <a:rPr lang="en-CA" smtClean="0"/>
              <a:t>2017-11-27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A58E7-F094-428C-B363-CA9E8FCE50C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4068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8CABF-899C-4DCB-A24E-422380F7EA60}" type="datetime1">
              <a:rPr lang="en-CA" smtClean="0"/>
              <a:t>2017-11-27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196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C9C2A-9943-424B-874F-30257AE294E7}" type="datetime1">
              <a:rPr lang="en-CA" smtClean="0"/>
              <a:t>2017-11-27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2429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E9100-B415-49AC-A5FF-853269F90C89}" type="datetime1">
              <a:rPr lang="en-CA" smtClean="0"/>
              <a:t>2017-11-27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741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DE942-8E63-4238-B7A2-87D1D75DDB89}" type="datetime1">
              <a:rPr lang="en-CA" smtClean="0"/>
              <a:t>2017-11-27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31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40003-B38E-4DF8-973D-E7B1BE5581A2}" type="datetime1">
              <a:rPr lang="en-CA" smtClean="0"/>
              <a:t>2017-11-27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662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8E81D-545B-4911-BAB4-71C13904535B}" type="datetime1">
              <a:rPr lang="en-CA" smtClean="0"/>
              <a:t>2017-11-27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7058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FBB84-59AE-4F2D-A9B0-C8729A16F936}" type="datetime1">
              <a:rPr lang="en-CA" smtClean="0"/>
              <a:t>2017-11-27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0849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42FFD-3A30-4556-887E-DE289A1D38F2}" type="datetime1">
              <a:rPr lang="en-CA" smtClean="0"/>
              <a:t>2017-11-27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640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7EC796-A584-4EDA-95DD-FF0C54A746AD}" type="datetime1">
              <a:rPr lang="en-CA" smtClean="0"/>
              <a:t>2017-11-27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149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4F542-CB13-4193-AF2B-D2A0DDDFDF1A}" type="datetime1">
              <a:rPr lang="en-CA" smtClean="0"/>
              <a:t>2017-11-27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054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B2373-C951-4BF7-8E68-87513DF63356}" type="datetime1">
              <a:rPr lang="en-CA" smtClean="0"/>
              <a:t>2017-11-27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055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EA27AF-D10C-494E-9038-109AEEF11637}" type="datetime1">
              <a:rPr lang="en-CA" smtClean="0"/>
              <a:t>2017-11-27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C239A1-C731-40C2-A5B4-DB40D66261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9469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2.png"/><Relationship Id="rId5" Type="http://schemas.openxmlformats.org/officeDocument/2006/relationships/image" Target="../media/image11.wmf"/><Relationship Id="rId4" Type="http://schemas.openxmlformats.org/officeDocument/2006/relationships/oleObject" Target="../embeddings/oleObject5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oleObject" Target="../embeddings/oleObject1.bin"/><Relationship Id="rId7" Type="http://schemas.openxmlformats.org/officeDocument/2006/relationships/image" Target="../media/image2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4.wmf"/><Relationship Id="rId5" Type="http://schemas.openxmlformats.org/officeDocument/2006/relationships/slide" Target="slide2.xml"/><Relationship Id="rId10" Type="http://schemas.openxmlformats.org/officeDocument/2006/relationships/oleObject" Target="../embeddings/oleObject4.bin"/><Relationship Id="rId4" Type="http://schemas.openxmlformats.org/officeDocument/2006/relationships/image" Target="../media/image1.wmf"/><Relationship Id="rId9" Type="http://schemas.openxmlformats.org/officeDocument/2006/relationships/image" Target="../media/image3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441469" y="2453952"/>
            <a:ext cx="5309062" cy="1950097"/>
            <a:chOff x="3645160" y="2733869"/>
            <a:chExt cx="4901680" cy="1950097"/>
          </a:xfrm>
        </p:grpSpPr>
        <p:sp>
          <p:nvSpPr>
            <p:cNvPr id="2" name="Rectangle 1"/>
            <p:cNvSpPr/>
            <p:nvPr/>
          </p:nvSpPr>
          <p:spPr>
            <a:xfrm>
              <a:off x="4182447" y="2733869"/>
              <a:ext cx="3827106" cy="139959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645160" y="2828836"/>
              <a:ext cx="490168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PROBLEM BACKGROUND</a:t>
              </a:r>
              <a:endParaRPr lang="en-CA" sz="3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182447" y="4133461"/>
              <a:ext cx="3827106" cy="550505"/>
            </a:xfrm>
            <a:prstGeom prst="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“Gambler’s Ruin” Analysis</a:t>
              </a:r>
              <a:endParaRPr lang="en-CA" sz="24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3441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264814" y="2425184"/>
            <a:ext cx="7738722" cy="1964409"/>
            <a:chOff x="1712364" y="2339459"/>
            <a:chExt cx="7738722" cy="1964409"/>
          </a:xfrm>
        </p:grpSpPr>
        <p:sp>
          <p:nvSpPr>
            <p:cNvPr id="26" name="Rectangle 25"/>
            <p:cNvSpPr/>
            <p:nvPr/>
          </p:nvSpPr>
          <p:spPr>
            <a:xfrm>
              <a:off x="3684169" y="2339459"/>
              <a:ext cx="331885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 perform a simulation with: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7" name="Rectangle 26"/>
                <p:cNvSpPr/>
                <p:nvPr/>
              </p:nvSpPr>
              <p:spPr>
                <a:xfrm>
                  <a:off x="1712364" y="3768209"/>
                  <a:ext cx="7738722" cy="53565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Thus, with E[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]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= </a:t>
                  </a:r>
                  <a14:m>
                    <m:oMath xmlns:m="http://schemas.openxmlformats.org/officeDocument/2006/math">
                      <m:f>
                        <m:fPr>
                          <m:ctrlPr>
                            <a:rPr lang="en-CA" sz="200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𝑎𝑏𝑐</m:t>
                          </m:r>
                        </m:num>
                        <m:den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</m:t>
                          </m:r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𝑏</m:t>
                          </m:r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CA" sz="2000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𝑐</m:t>
                          </m:r>
                        </m:den>
                      </m:f>
                    </m:oMath>
                  </a14:m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= 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100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we performed around </a:t>
                  </a:r>
                  <a14:m>
                    <m:oMath xmlns:m="http://schemas.openxmlformats.org/officeDocument/2006/math">
                      <m:r>
                        <a:rPr lang="en-CA" sz="2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𝟐</m:t>
                      </m:r>
                      <m:r>
                        <a:rPr lang="en-CA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CA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CA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𝟏𝟎</m:t>
                          </m:r>
                        </m:e>
                        <m:sup>
                          <m:r>
                            <a:rPr lang="en-CA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𝟔</m:t>
                          </m:r>
                        </m:sup>
                      </m:sSup>
                    </m:oMath>
                  </a14:m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gambles. </a:t>
                  </a:r>
                  <a:endParaRPr lang="en-CA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>
            <p:sp>
              <p:nvSpPr>
                <p:cNvPr id="27" name="Rectangle 2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12364" y="3768209"/>
                  <a:ext cx="7738722" cy="535659"/>
                </a:xfrm>
                <a:prstGeom prst="rect">
                  <a:avLst/>
                </a:prstGeom>
                <a:blipFill>
                  <a:blip r:embed="rId3"/>
                  <a:stretch>
                    <a:fillRect l="-394" r="-315" b="-6818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3" name="TextBox 32"/>
            <p:cNvSpPr txBox="1"/>
            <p:nvPr/>
          </p:nvSpPr>
          <p:spPr>
            <a:xfrm>
              <a:off x="2686197" y="3075300"/>
              <a:ext cx="54317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[</a:t>
              </a:r>
              <a:r>
                <a:rPr lang="en-CA" sz="20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CA" sz="20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b,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CA" sz="20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] 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= 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[$10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$10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$10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]</a:t>
              </a:r>
              <a:endParaRPr lang="en-CA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8" name="Rounded Rectangle 17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95424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8" name="Rounded Rectangle 17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692853" y="742950"/>
            <a:ext cx="3277799" cy="604352"/>
            <a:chOff x="5682343" y="742950"/>
            <a:chExt cx="1242847" cy="604352"/>
          </a:xfrm>
        </p:grpSpPr>
        <p:sp>
          <p:nvSpPr>
            <p:cNvPr id="12" name="Rectangle 11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718342" y="824082"/>
              <a:ext cx="12068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Empirical PDF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=10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7" name="Group 16"/>
          <p:cNvGrpSpPr/>
          <p:nvPr/>
        </p:nvGrpSpPr>
        <p:grpSpPr>
          <a:xfrm>
            <a:off x="1046285" y="1080868"/>
            <a:ext cx="6286500" cy="5425440"/>
            <a:chOff x="1046285" y="1080868"/>
            <a:chExt cx="6286500" cy="5425440"/>
          </a:xfrm>
        </p:grpSpPr>
        <p:sp>
          <p:nvSpPr>
            <p:cNvPr id="21" name="Rectangle 20"/>
            <p:cNvSpPr/>
            <p:nvPr/>
          </p:nvSpPr>
          <p:spPr>
            <a:xfrm>
              <a:off x="1046285" y="1080868"/>
              <a:ext cx="3481753" cy="542544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22" name="Straight Connector 21"/>
            <p:cNvCxnSpPr>
              <a:stCxn id="21" idx="3"/>
            </p:cNvCxnSpPr>
            <p:nvPr/>
          </p:nvCxnSpPr>
          <p:spPr>
            <a:xfrm flipV="1">
              <a:off x="4528038" y="3094892"/>
              <a:ext cx="1160585" cy="6986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5688623" y="2831123"/>
              <a:ext cx="1644162" cy="26376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 smtClean="0">
                  <a:solidFill>
                    <a:srgbClr val="FF0000"/>
                  </a:solidFill>
                </a:rPr>
                <a:t>Beta Distribution</a:t>
              </a:r>
              <a:endParaRPr lang="en-CA" sz="1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207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8" name="Rounded Rectangle 17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23" y="756000"/>
            <a:ext cx="12194047" cy="610200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4632853" y="742950"/>
            <a:ext cx="3492750" cy="604352"/>
            <a:chOff x="5659592" y="742950"/>
            <a:chExt cx="1324350" cy="604352"/>
          </a:xfrm>
        </p:grpSpPr>
        <p:sp>
          <p:nvSpPr>
            <p:cNvPr id="14" name="Rectangle 13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659592" y="824082"/>
              <a:ext cx="132435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Running Average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=10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174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7" name="Rectangle 6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Rectangle 7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Rectangle 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009207" y="2458616"/>
            <a:ext cx="6173586" cy="1940768"/>
            <a:chOff x="3645160" y="2733869"/>
            <a:chExt cx="4901680" cy="1940768"/>
          </a:xfrm>
        </p:grpSpPr>
        <p:sp>
          <p:nvSpPr>
            <p:cNvPr id="12" name="TextBox 11"/>
            <p:cNvSpPr txBox="1"/>
            <p:nvPr/>
          </p:nvSpPr>
          <p:spPr>
            <a:xfrm>
              <a:off x="3645160" y="2828836"/>
              <a:ext cx="490168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SIMULATION</a:t>
              </a:r>
              <a:b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RESULTS</a:t>
              </a:r>
              <a:endParaRPr lang="en-CA" sz="3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234543" y="2733869"/>
              <a:ext cx="3722914" cy="139959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34543" y="4124132"/>
              <a:ext cx="3722400" cy="550505"/>
            </a:xfrm>
            <a:prstGeom prst="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9928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547241" y="2425184"/>
            <a:ext cx="7097520" cy="2959660"/>
            <a:chOff x="1994791" y="2339459"/>
            <a:chExt cx="7097520" cy="2959660"/>
          </a:xfrm>
        </p:grpSpPr>
        <p:grpSp>
          <p:nvGrpSpPr>
            <p:cNvPr id="8" name="Group 7"/>
            <p:cNvGrpSpPr/>
            <p:nvPr/>
          </p:nvGrpSpPr>
          <p:grpSpPr>
            <a:xfrm>
              <a:off x="2560906" y="2970502"/>
              <a:ext cx="5431796" cy="1671348"/>
              <a:chOff x="2056081" y="1494127"/>
              <a:chExt cx="5431796" cy="1671348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2056081" y="1494127"/>
                <a:ext cx="543179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</a:t>
                </a:r>
                <a:r>
                  <a:rPr lang="en-CA" sz="2000" b="1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CA" sz="2000" b="1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b,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CA" sz="2000" b="1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CA" sz="2000" b="1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] = 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[$10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$10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$10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CA" sz="2000" b="1" i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CA" sz="2000" b="1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]</a:t>
                </a:r>
                <a:endParaRPr lang="en-CA" sz="20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graphicFrame>
                <p:nvGraphicFramePr>
                  <p:cNvPr id="9" name="Object 8"/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454864918"/>
                      </p:ext>
                    </p:extLst>
                  </p:nvPr>
                </p:nvGraphicFramePr>
                <p:xfrm>
                  <a:off x="3025775" y="2771775"/>
                  <a:ext cx="3625850" cy="393700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0306" name="Equation" r:id="rId4" imgW="1854000" imgH="203040" progId="Equation.3">
                          <p:embed/>
                        </p:oleObj>
                      </mc:Choice>
                      <mc:Fallback>
                        <p:oleObj name="Equation" r:id="rId4" imgW="1854000" imgH="203040" progId="Equation.3">
                          <p:embed/>
                          <p:pic>
                            <p:nvPicPr>
                              <p:cNvPr id="9" name="Object 8"/>
                              <p:cNvPicPr/>
                              <p:nvPr/>
                            </p:nvPicPr>
                            <p:blipFill>
                              <a:blip r:embed="rId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025775" y="2771775"/>
                                <a:ext cx="3625850" cy="393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Choice>
            <mc:Fallback>
              <p:graphicFrame>
                <p:nvGraphicFramePr>
                  <p:cNvPr id="9" name="Object 8"/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454864918"/>
                      </p:ext>
                    </p:extLst>
                  </p:nvPr>
                </p:nvGraphicFramePr>
                <p:xfrm>
                  <a:off x="3025775" y="2771775"/>
                  <a:ext cx="3625850" cy="393700"/>
                </p:xfrm>
                <a:graphic>
                  <a:graphicData uri="http://schemas.openxmlformats.org/presentationml/2006/ole">
                    <mc:AlternateContent>
                      <mc:Choice xmlns:v="urn:schemas-microsoft-com:vml" Requires="v">
                        <p:oleObj spid="_x0000_s10306" name="Equation" r:id="rId4" imgW="1854000" imgH="203040" progId="Equation.3">
                          <p:embed/>
                        </p:oleObj>
                      </mc:Choice>
                      <mc:Fallback>
                        <p:oleObj name="Equation" r:id="rId4" imgW="1854000" imgH="203040" progId="Equation.3">
                          <p:embed/>
                          <p:pic>
                            <p:nvPicPr>
                              <p:cNvPr id="9" name="Object 8"/>
                              <p:cNvPicPr/>
                              <p:nvPr/>
                            </p:nvPicPr>
                            <p:blipFill>
                              <a:blip r:embed="rId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025775" y="2771775"/>
                                <a:ext cx="3625850" cy="393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mc:Fallback>
          </mc:AlternateContent>
          <p:sp>
            <p:nvSpPr>
              <p:cNvPr id="22" name="TextBox 21"/>
              <p:cNvSpPr txBox="1"/>
              <p:nvPr/>
            </p:nvSpPr>
            <p:spPr>
              <a:xfrm>
                <a:off x="3257668" y="2122273"/>
                <a:ext cx="316220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where, </a:t>
                </a:r>
                <a:endPara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3684169" y="2339459"/>
              <a:ext cx="331885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 perform a simulation with: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3" name="Rectangle 22"/>
                <p:cNvSpPr/>
                <p:nvPr/>
              </p:nvSpPr>
              <p:spPr>
                <a:xfrm>
                  <a:off x="1994791" y="4892020"/>
                  <a:ext cx="7097520" cy="40709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Thus, with E[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]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~ 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160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we performed around </a:t>
                  </a:r>
                  <a14:m>
                    <m:oMath xmlns:m="http://schemas.openxmlformats.org/officeDocument/2006/math">
                      <m:r>
                        <a:rPr lang="en-CA" sz="2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𝟑</m:t>
                      </m:r>
                      <m:r>
                        <a:rPr lang="en-CA" sz="2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</m:t>
                      </m:r>
                      <m:r>
                        <a:rPr lang="en-CA" sz="2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𝟖</m:t>
                      </m:r>
                      <m:r>
                        <a:rPr lang="en-CA" sz="2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×</m:t>
                      </m:r>
                      <m:sSup>
                        <m:sSupPr>
                          <m:ctrlPr>
                            <a:rPr lang="en-CA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CA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𝟏𝟎</m:t>
                          </m:r>
                        </m:e>
                        <m:sup>
                          <m:r>
                            <a:rPr lang="en-CA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𝟖</m:t>
                          </m:r>
                        </m:sup>
                      </m:sSup>
                    </m:oMath>
                  </a14:m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gambles. </a:t>
                  </a:r>
                  <a:endParaRPr lang="en-CA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>
            <p:sp>
              <p:nvSpPr>
                <p:cNvPr id="23" name="Rectangle 22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94791" y="4892020"/>
                  <a:ext cx="7097520" cy="407099"/>
                </a:xfrm>
                <a:prstGeom prst="rect">
                  <a:avLst/>
                </a:prstGeom>
                <a:blipFill>
                  <a:blip r:embed="rId6"/>
                  <a:stretch>
                    <a:fillRect l="-515" t="-7576" r="-344" b="-27273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0" name="Group 19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21" name="Rounded Rectangle 20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180788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92853" y="742950"/>
            <a:ext cx="3277799" cy="604352"/>
            <a:chOff x="5682343" y="742950"/>
            <a:chExt cx="1242847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718342" y="824082"/>
              <a:ext cx="12068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Empirical PDF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=10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Rectangle 5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1" name="Group 20"/>
          <p:cNvGrpSpPr/>
          <p:nvPr/>
        </p:nvGrpSpPr>
        <p:grpSpPr>
          <a:xfrm>
            <a:off x="1046285" y="1080868"/>
            <a:ext cx="6286500" cy="5425440"/>
            <a:chOff x="1046285" y="1080868"/>
            <a:chExt cx="6286500" cy="5425440"/>
          </a:xfrm>
        </p:grpSpPr>
        <p:sp>
          <p:nvSpPr>
            <p:cNvPr id="8" name="Rectangle 7"/>
            <p:cNvSpPr/>
            <p:nvPr/>
          </p:nvSpPr>
          <p:spPr>
            <a:xfrm>
              <a:off x="1046285" y="1080868"/>
              <a:ext cx="3481753" cy="542544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8" name="Straight Connector 17"/>
            <p:cNvCxnSpPr>
              <a:stCxn id="8" idx="3"/>
            </p:cNvCxnSpPr>
            <p:nvPr/>
          </p:nvCxnSpPr>
          <p:spPr>
            <a:xfrm flipV="1">
              <a:off x="4528038" y="3094892"/>
              <a:ext cx="1160585" cy="6986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/>
            <p:cNvSpPr/>
            <p:nvPr/>
          </p:nvSpPr>
          <p:spPr>
            <a:xfrm>
              <a:off x="5688623" y="2831123"/>
              <a:ext cx="1644162" cy="26376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 smtClean="0">
                  <a:solidFill>
                    <a:srgbClr val="FF0000"/>
                  </a:solidFill>
                </a:rPr>
                <a:t>Beta Distribution</a:t>
              </a:r>
              <a:endParaRPr lang="en-CA" sz="1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534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92853" y="742950"/>
            <a:ext cx="3277799" cy="604352"/>
            <a:chOff x="5682343" y="742950"/>
            <a:chExt cx="1242847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718342" y="824082"/>
              <a:ext cx="12068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Empirical PDF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=20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8" name="Group 17"/>
          <p:cNvGrpSpPr/>
          <p:nvPr/>
        </p:nvGrpSpPr>
        <p:grpSpPr>
          <a:xfrm>
            <a:off x="1046285" y="1080868"/>
            <a:ext cx="6286500" cy="5425440"/>
            <a:chOff x="1046285" y="1080868"/>
            <a:chExt cx="6286500" cy="5425440"/>
          </a:xfrm>
        </p:grpSpPr>
        <p:sp>
          <p:nvSpPr>
            <p:cNvPr id="19" name="Rectangle 18"/>
            <p:cNvSpPr/>
            <p:nvPr/>
          </p:nvSpPr>
          <p:spPr>
            <a:xfrm>
              <a:off x="1046285" y="1080868"/>
              <a:ext cx="3481753" cy="542544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20" name="Straight Connector 19"/>
            <p:cNvCxnSpPr>
              <a:stCxn id="19" idx="3"/>
            </p:cNvCxnSpPr>
            <p:nvPr/>
          </p:nvCxnSpPr>
          <p:spPr>
            <a:xfrm flipV="1">
              <a:off x="4528038" y="3094892"/>
              <a:ext cx="1160585" cy="6986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5688623" y="2831123"/>
              <a:ext cx="1644162" cy="26376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 smtClean="0">
                  <a:solidFill>
                    <a:srgbClr val="FF0000"/>
                  </a:solidFill>
                </a:rPr>
                <a:t>Beta Distribution</a:t>
              </a:r>
              <a:endParaRPr lang="en-CA" sz="1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868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92853" y="742950"/>
            <a:ext cx="3277799" cy="604352"/>
            <a:chOff x="5682343" y="742950"/>
            <a:chExt cx="1242847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718342" y="824082"/>
              <a:ext cx="12068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Empirical PDF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=40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Rectangle 18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0" name="Group 19"/>
          <p:cNvGrpSpPr/>
          <p:nvPr/>
        </p:nvGrpSpPr>
        <p:grpSpPr>
          <a:xfrm>
            <a:off x="1046285" y="1080868"/>
            <a:ext cx="6286500" cy="5425440"/>
            <a:chOff x="1046285" y="1080868"/>
            <a:chExt cx="6286500" cy="5425440"/>
          </a:xfrm>
        </p:grpSpPr>
        <p:sp>
          <p:nvSpPr>
            <p:cNvPr id="21" name="Rectangle 20"/>
            <p:cNvSpPr/>
            <p:nvPr/>
          </p:nvSpPr>
          <p:spPr>
            <a:xfrm>
              <a:off x="1046285" y="1080868"/>
              <a:ext cx="3481753" cy="542544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22" name="Straight Connector 21"/>
            <p:cNvCxnSpPr>
              <a:stCxn id="21" idx="3"/>
            </p:cNvCxnSpPr>
            <p:nvPr/>
          </p:nvCxnSpPr>
          <p:spPr>
            <a:xfrm flipV="1">
              <a:off x="4528038" y="3094892"/>
              <a:ext cx="1160585" cy="6986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/>
            <p:cNvSpPr/>
            <p:nvPr/>
          </p:nvSpPr>
          <p:spPr>
            <a:xfrm>
              <a:off x="5688623" y="2831123"/>
              <a:ext cx="1644162" cy="26376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 smtClean="0">
                  <a:solidFill>
                    <a:srgbClr val="FF0000"/>
                  </a:solidFill>
                </a:rPr>
                <a:t>Beta Distribution</a:t>
              </a:r>
              <a:endParaRPr lang="en-CA" sz="1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77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92853" y="742950"/>
            <a:ext cx="3277799" cy="604352"/>
            <a:chOff x="5682343" y="742950"/>
            <a:chExt cx="1242847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718342" y="824082"/>
              <a:ext cx="12068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Empirical PDF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=80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8" name="Group 17"/>
          <p:cNvGrpSpPr/>
          <p:nvPr/>
        </p:nvGrpSpPr>
        <p:grpSpPr>
          <a:xfrm>
            <a:off x="1046285" y="1080868"/>
            <a:ext cx="6286500" cy="5425440"/>
            <a:chOff x="1046285" y="1080868"/>
            <a:chExt cx="6286500" cy="5425440"/>
          </a:xfrm>
        </p:grpSpPr>
        <p:sp>
          <p:nvSpPr>
            <p:cNvPr id="19" name="Rectangle 18"/>
            <p:cNvSpPr/>
            <p:nvPr/>
          </p:nvSpPr>
          <p:spPr>
            <a:xfrm>
              <a:off x="1046285" y="1080868"/>
              <a:ext cx="3481753" cy="542544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20" name="Straight Connector 19"/>
            <p:cNvCxnSpPr>
              <a:stCxn id="19" idx="3"/>
            </p:cNvCxnSpPr>
            <p:nvPr/>
          </p:nvCxnSpPr>
          <p:spPr>
            <a:xfrm flipV="1">
              <a:off x="4528038" y="3094892"/>
              <a:ext cx="1160585" cy="6986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5688623" y="2831123"/>
              <a:ext cx="1644162" cy="26376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 smtClean="0">
                  <a:solidFill>
                    <a:srgbClr val="FF0000"/>
                  </a:solidFill>
                </a:rPr>
                <a:t>Beta Distribution</a:t>
              </a:r>
              <a:endParaRPr lang="en-CA" sz="1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7347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92851" y="742950"/>
            <a:ext cx="3323485" cy="604352"/>
            <a:chOff x="5682343" y="742950"/>
            <a:chExt cx="1260170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701019" y="824082"/>
              <a:ext cx="124149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Empirical PDF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d=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160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8" name="Group 17"/>
          <p:cNvGrpSpPr/>
          <p:nvPr/>
        </p:nvGrpSpPr>
        <p:grpSpPr>
          <a:xfrm>
            <a:off x="1046285" y="1080868"/>
            <a:ext cx="6286500" cy="5425440"/>
            <a:chOff x="1046285" y="1080868"/>
            <a:chExt cx="6286500" cy="5425440"/>
          </a:xfrm>
        </p:grpSpPr>
        <p:sp>
          <p:nvSpPr>
            <p:cNvPr id="19" name="Rectangle 18"/>
            <p:cNvSpPr/>
            <p:nvPr/>
          </p:nvSpPr>
          <p:spPr>
            <a:xfrm>
              <a:off x="1046285" y="1080868"/>
              <a:ext cx="3481753" cy="542544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20" name="Straight Connector 19"/>
            <p:cNvCxnSpPr>
              <a:stCxn id="19" idx="3"/>
            </p:cNvCxnSpPr>
            <p:nvPr/>
          </p:nvCxnSpPr>
          <p:spPr>
            <a:xfrm flipV="1">
              <a:off x="4528038" y="3094892"/>
              <a:ext cx="1160585" cy="6986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5688623" y="2831123"/>
              <a:ext cx="1644162" cy="26376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 smtClean="0">
                  <a:solidFill>
                    <a:srgbClr val="FF0000"/>
                  </a:solidFill>
                </a:rPr>
                <a:t>Beta Distribution</a:t>
              </a:r>
              <a:endParaRPr lang="en-CA" sz="1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201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696372" y="-278516"/>
            <a:ext cx="4799257" cy="801030"/>
            <a:chOff x="3696372" y="-278516"/>
            <a:chExt cx="4799257" cy="801030"/>
          </a:xfrm>
        </p:grpSpPr>
        <p:sp>
          <p:nvSpPr>
            <p:cNvPr id="7" name="Rounded Rectangle 6"/>
            <p:cNvSpPr/>
            <p:nvPr/>
          </p:nvSpPr>
          <p:spPr>
            <a:xfrm>
              <a:off x="4135793" y="-111968"/>
              <a:ext cx="3826800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Index</a:t>
              </a:r>
              <a:endParaRPr lang="en-CA" sz="24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696372" y="-278516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573516" y="2415208"/>
            <a:ext cx="5044968" cy="2179985"/>
            <a:chOff x="2677058" y="2125930"/>
            <a:chExt cx="5044968" cy="2179985"/>
          </a:xfrm>
        </p:grpSpPr>
        <p:sp>
          <p:nvSpPr>
            <p:cNvPr id="4" name="TextBox 3">
              <a:hlinkClick r:id="rId2" action="ppaction://hlinksldjump"/>
            </p:cNvPr>
            <p:cNvSpPr txBox="1"/>
            <p:nvPr/>
          </p:nvSpPr>
          <p:spPr>
            <a:xfrm>
              <a:off x="2677058" y="2198250"/>
              <a:ext cx="484927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2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Problem Background: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Gambler’s Ruin</a:t>
              </a:r>
              <a:endParaRPr lang="en-CA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CA" sz="2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Box 14">
              <a:hlinkClick r:id="rId3" action="ppaction://hlinksldjump"/>
            </p:cNvPr>
            <p:cNvSpPr txBox="1"/>
            <p:nvPr/>
          </p:nvSpPr>
          <p:spPr>
            <a:xfrm>
              <a:off x="2677058" y="2595064"/>
              <a:ext cx="484927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2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Simulation: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2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041613" y="2125930"/>
              <a:ext cx="4146970" cy="2179985"/>
              <a:chOff x="2177367" y="2009552"/>
              <a:chExt cx="4146970" cy="2179985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>
                <a:off x="2177367" y="2009552"/>
                <a:ext cx="4146970" cy="0"/>
              </a:xfrm>
              <a:prstGeom prst="line">
                <a:avLst/>
              </a:prstGeom>
              <a:ln w="25400">
                <a:gradFill>
                  <a:gsLst>
                    <a:gs pos="54000">
                      <a:schemeClr val="tx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accent1">
                        <a:lumMod val="5000"/>
                        <a:lumOff val="95000"/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2177367" y="4189537"/>
                <a:ext cx="4146970" cy="0"/>
              </a:xfrm>
              <a:prstGeom prst="line">
                <a:avLst/>
              </a:prstGeom>
              <a:ln w="25400">
                <a:gradFill>
                  <a:gsLst>
                    <a:gs pos="54000">
                      <a:schemeClr val="tx1"/>
                    </a:gs>
                    <a:gs pos="0">
                      <a:schemeClr val="bg1">
                        <a:alpha val="0"/>
                      </a:schemeClr>
                    </a:gs>
                    <a:gs pos="100000">
                      <a:schemeClr val="accent1">
                        <a:lumMod val="5000"/>
                        <a:lumOff val="95000"/>
                        <a:alpha val="0"/>
                      </a:schemeClr>
                    </a:gs>
                  </a:gsLst>
                  <a:lin ang="0" scaled="0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" name="TextBox 11">
              <a:hlinkClick r:id="rId3" action="ppaction://hlinksldjump"/>
            </p:cNvPr>
            <p:cNvSpPr txBox="1"/>
            <p:nvPr/>
          </p:nvSpPr>
          <p:spPr>
            <a:xfrm>
              <a:off x="2677058" y="2976003"/>
              <a:ext cx="466463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2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Simulation: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2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hlinkClick r:id="rId3" action="ppaction://hlinksldjump"/>
            </p:cNvPr>
            <p:cNvSpPr txBox="1"/>
            <p:nvPr/>
          </p:nvSpPr>
          <p:spPr>
            <a:xfrm>
              <a:off x="2677058" y="3372215"/>
              <a:ext cx="5044968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2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Simulation: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2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Box 15">
              <a:hlinkClick r:id="rId3" action="ppaction://hlinksldjump"/>
            </p:cNvPr>
            <p:cNvSpPr txBox="1"/>
            <p:nvPr/>
          </p:nvSpPr>
          <p:spPr>
            <a:xfrm>
              <a:off x="2677058" y="3776074"/>
              <a:ext cx="477014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CA" sz="22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Simulation: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Analysis with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 </a:t>
              </a:r>
              <a:r>
                <a:rPr lang="en-CA" sz="2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2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420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32853" y="742950"/>
            <a:ext cx="3492750" cy="604352"/>
            <a:chOff x="5659592" y="742950"/>
            <a:chExt cx="1324350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659592" y="824082"/>
              <a:ext cx="132435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Running Average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=10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397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77737" y="742950"/>
            <a:ext cx="3402983" cy="604352"/>
            <a:chOff x="5676611" y="742950"/>
            <a:chExt cx="1290313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676611" y="824082"/>
              <a:ext cx="129031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Running Average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=20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2390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77737" y="742950"/>
            <a:ext cx="3402983" cy="604352"/>
            <a:chOff x="5676611" y="742950"/>
            <a:chExt cx="1290313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676611" y="824082"/>
              <a:ext cx="129031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Running Average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=40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4633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77737" y="742950"/>
            <a:ext cx="3402983" cy="604352"/>
            <a:chOff x="5676611" y="742950"/>
            <a:chExt cx="1290313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676611" y="824082"/>
              <a:ext cx="129031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Running Average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=80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686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0" name="Rectangle 9">
              <a:hlinkClick r:id="rId3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3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>
              <a:hlinkClick r:id="rId3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4" name="Rounded Rectangle 13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4 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632853" y="742950"/>
            <a:ext cx="3492750" cy="604352"/>
            <a:chOff x="5659592" y="742950"/>
            <a:chExt cx="1324350" cy="604352"/>
          </a:xfrm>
        </p:grpSpPr>
        <p:sp>
          <p:nvSpPr>
            <p:cNvPr id="5" name="Rectangle 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" name="Rectangle 2"/>
            <p:cNvSpPr/>
            <p:nvPr/>
          </p:nvSpPr>
          <p:spPr>
            <a:xfrm>
              <a:off x="5659592" y="824082"/>
              <a:ext cx="132435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Running Average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=160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960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9" name="Rectangle 8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Rectangle 9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Rectangle 10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009207" y="2458616"/>
            <a:ext cx="6173586" cy="1940768"/>
            <a:chOff x="3645160" y="2733869"/>
            <a:chExt cx="4901680" cy="1940768"/>
          </a:xfrm>
        </p:grpSpPr>
        <p:sp>
          <p:nvSpPr>
            <p:cNvPr id="13" name="TextBox 12"/>
            <p:cNvSpPr txBox="1"/>
            <p:nvPr/>
          </p:nvSpPr>
          <p:spPr>
            <a:xfrm>
              <a:off x="3645160" y="2828836"/>
              <a:ext cx="490168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SIMULATION</a:t>
              </a:r>
              <a:b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RESULTS</a:t>
              </a:r>
              <a:endParaRPr lang="en-CA" sz="3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34543" y="2733869"/>
              <a:ext cx="3722914" cy="139959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34543" y="4124132"/>
              <a:ext cx="3722400" cy="550505"/>
            </a:xfrm>
            <a:prstGeom prst="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4: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Analysis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455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5592726" y="956930"/>
            <a:ext cx="1403497" cy="1594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Rectangle 11"/>
          <p:cNvSpPr/>
          <p:nvPr/>
        </p:nvSpPr>
        <p:spPr>
          <a:xfrm>
            <a:off x="5810028" y="3815318"/>
            <a:ext cx="1403497" cy="1594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6" name="Group 15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17" name="Rectangle 16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Rectangle 17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23" name="Rounded Rectangle 22"/>
            <p:cNvSpPr/>
            <p:nvPr/>
          </p:nvSpPr>
          <p:spPr>
            <a:xfrm>
              <a:off x="3846124" y="-111968"/>
              <a:ext cx="4406139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Analysis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847724" y="1816458"/>
            <a:ext cx="10696254" cy="3324681"/>
            <a:chOff x="2408254" y="2532819"/>
            <a:chExt cx="6296468" cy="3324681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6" name="TextBox 25"/>
                <p:cNvSpPr txBox="1"/>
                <p:nvPr/>
              </p:nvSpPr>
              <p:spPr>
                <a:xfrm>
                  <a:off x="2408254" y="3394518"/>
                  <a:ext cx="6296468" cy="246298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CA" sz="200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Possible Reason: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In the 4 player case, there are 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CA" sz="20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CA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CA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CA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CA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=6</m:t>
                      </m:r>
                    </m:oMath>
                  </a14:m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pairs, of which 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CA" sz="20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CA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CA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CA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den>
                          </m:f>
                        </m:e>
                      </m:d>
                      <m:r>
                        <a:rPr lang="en-CA" sz="2000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</m:oMath>
                  </a14:m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include the 4</a:t>
                  </a:r>
                  <a:r>
                    <a:rPr lang="en-CA" sz="2000" baseline="30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player.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On average, the 4</a:t>
                  </a:r>
                  <a:r>
                    <a:rPr lang="en-CA" sz="2000" baseline="30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player contributes and takes away ~$0 from each player as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4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→ ∞</m:t>
                      </m:r>
                    </m:oMath>
                  </a14:m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.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Thus, case with 4</a:t>
                  </a:r>
                  <a:r>
                    <a:rPr lang="en-CA" sz="2000" baseline="30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player is 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very 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similar to the case with 3</a:t>
                  </a:r>
                  <a:r>
                    <a:rPr lang="en-CA" sz="2000" baseline="30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rd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player, given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4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→ ∞</m:t>
                      </m:r>
                    </m:oMath>
                  </a14:m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. 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We can consider any gamble involving the 4</a:t>
                  </a:r>
                  <a:r>
                    <a:rPr lang="en-CA" sz="2000" baseline="30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player as a 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wasted turn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.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Since ~3/6 random pairs include the 4</a:t>
                  </a:r>
                  <a:r>
                    <a:rPr lang="en-CA" sz="2000" baseline="30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player, we can say that </a:t>
                  </a:r>
                  <a:r>
                    <a:rPr lang="en-CA" sz="20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E[T</a:t>
                  </a:r>
                  <a:r>
                    <a:rPr lang="en-CA" sz="2000" b="1" baseline="-25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4</a:t>
                  </a:r>
                  <a:r>
                    <a:rPr lang="en-CA" sz="2000" b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] </a:t>
                  </a:r>
                  <a14:m>
                    <m:oMath xmlns:m="http://schemas.openxmlformats.org/officeDocument/2006/math">
                      <m:r>
                        <a:rPr lang="en-CA" sz="20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&gt;</m:t>
                      </m:r>
                    </m:oMath>
                  </a14:m>
                  <a:r>
                    <a:rPr lang="en-CA" sz="200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E[T</a:t>
                  </a:r>
                  <a:r>
                    <a:rPr lang="en-CA" sz="2000" b="1" baseline="-25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3</a:t>
                  </a:r>
                  <a:r>
                    <a:rPr lang="en-CA" sz="200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]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when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CA" sz="2000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4</m:t>
                          </m:r>
                        </m:sub>
                      </m:sSub>
                      <m:r>
                        <a:rPr lang="en-CA" sz="20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→ ∞</m:t>
                      </m:r>
                    </m:oMath>
                  </a14:m>
                  <a:r>
                    <a:rPr lang="en-CA" sz="2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. </a:t>
                  </a:r>
                </a:p>
              </p:txBody>
            </p:sp>
          </mc:Choice>
          <mc:Fallback>
            <p:sp>
              <p:nvSpPr>
                <p:cNvPr id="26" name="TextBox 2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08254" y="3394518"/>
                  <a:ext cx="6296468" cy="2462982"/>
                </a:xfrm>
                <a:prstGeom prst="rect">
                  <a:avLst/>
                </a:prstGeom>
                <a:blipFill>
                  <a:blip r:embed="rId3"/>
                  <a:stretch>
                    <a:fillRect l="-570" b="-3465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TextBox 26"/>
            <p:cNvSpPr txBox="1"/>
            <p:nvPr/>
          </p:nvSpPr>
          <p:spPr>
            <a:xfrm>
              <a:off x="2636503" y="2532819"/>
              <a:ext cx="58906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Question: 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“Why is E[T</a:t>
              </a:r>
              <a:r>
                <a:rPr lang="en-CA" sz="2000" baseline="-25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] &gt; E[T</a:t>
              </a:r>
              <a:r>
                <a:rPr lang="en-CA" sz="2000" baseline="-25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]</a:t>
              </a:r>
              <a:r>
                <a:rPr lang="en-CA" sz="2000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?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”</a:t>
              </a:r>
              <a:endParaRPr lang="en-CA" sz="2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0787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3413761" y="-278516"/>
            <a:ext cx="5364480" cy="801030"/>
            <a:chOff x="3696372" y="-278516"/>
            <a:chExt cx="4799257" cy="801030"/>
          </a:xfrm>
        </p:grpSpPr>
        <p:sp>
          <p:nvSpPr>
            <p:cNvPr id="14" name="Rounded Rectangle 13"/>
            <p:cNvSpPr/>
            <p:nvPr/>
          </p:nvSpPr>
          <p:spPr>
            <a:xfrm>
              <a:off x="4135793" y="-111968"/>
              <a:ext cx="3826800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“Gambler’s Ruin” Analysis</a:t>
              </a:r>
              <a:endParaRPr lang="en-CA" sz="24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78516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092592" y="1778358"/>
            <a:ext cx="10006818" cy="3740582"/>
            <a:chOff x="2636503" y="1332669"/>
            <a:chExt cx="5890624" cy="374058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TextBox 26"/>
                <p:cNvSpPr txBox="1"/>
                <p:nvPr/>
              </p:nvSpPr>
              <p:spPr>
                <a:xfrm>
                  <a:off x="2986470" y="2156268"/>
                  <a:ext cx="5140035" cy="18474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CA" sz="2000" b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Game Description: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Let 3 (or 4) people start with amounts $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$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$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c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(and $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d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).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Randomly choose a pair of people from 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CA" sz="200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CA" sz="200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CA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CA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</m:oMath>
                  </a14:m>
                  <a:r>
                    <a:rPr lang="en-CA" sz="2000" i="1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(or from 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CA" sz="20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CA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CA" sz="20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en-CA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CA" sz="20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 </m:t>
                      </m:r>
                      <m:r>
                        <m:rPr>
                          <m:sty m:val="p"/>
                        </m:rPr>
                        <a:rPr lang="en-CA" sz="2000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choice</m:t>
                      </m:r>
                    </m:oMath>
                  </a14:m>
                  <a:endParaRPr lang="en-CA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Randomly choose a winner, who gains $1, and a loser, who loses $1</a:t>
                  </a:r>
                </a:p>
                <a:p>
                  <a:pPr marL="342900" indent="-342900">
                    <a:buFont typeface="Arial" panose="020B0604020202020204" pitchFamily="34" charset="0"/>
                    <a:buChar char="•"/>
                  </a:pP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Terminate when one of the players loses all their money.</a:t>
                  </a:r>
                </a:p>
              </p:txBody>
            </p:sp>
          </mc:Choice>
          <mc:Fallback xmlns="">
            <p:sp>
              <p:nvSpPr>
                <p:cNvPr id="27" name="TextBox 2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6470" y="2156268"/>
                  <a:ext cx="5140035" cy="1847429"/>
                </a:xfrm>
                <a:prstGeom prst="rect">
                  <a:avLst/>
                </a:prstGeom>
                <a:blipFill>
                  <a:blip r:embed="rId3"/>
                  <a:stretch>
                    <a:fillRect l="-768" b="-4950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TextBox 28"/>
            <p:cNvSpPr txBox="1"/>
            <p:nvPr/>
          </p:nvSpPr>
          <p:spPr>
            <a:xfrm>
              <a:off x="2636503" y="1332669"/>
              <a:ext cx="589062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Question: 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“How long does it take for the following game to end for 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2, 3, 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or 4 people</a:t>
              </a:r>
              <a:r>
                <a:rPr lang="en-CA" sz="2000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?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”</a:t>
              </a:r>
              <a:endParaRPr lang="en-CA" sz="2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986470" y="4211477"/>
              <a:ext cx="5140035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Aim: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Find E[</a:t>
              </a:r>
              <a:r>
                <a:rPr lang="en-CA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en-CA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a,</a:t>
              </a:r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CA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CA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)] or E[</a:t>
              </a:r>
              <a:r>
                <a:rPr lang="en-CA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(a, b, c, d)], where ‘</a:t>
              </a:r>
              <a:r>
                <a:rPr lang="en-CA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’ is the completion </a:t>
              </a:r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time</a:t>
              </a:r>
              <a:endParaRPr lang="en-CA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14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5717590"/>
              </p:ext>
            </p:extLst>
          </p:nvPr>
        </p:nvGraphicFramePr>
        <p:xfrm>
          <a:off x="3957638" y="2453623"/>
          <a:ext cx="4335462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73" name="Equation" r:id="rId3" imgW="2425680" imgH="431640" progId="Equation.3">
                  <p:embed/>
                </p:oleObj>
              </mc:Choice>
              <mc:Fallback>
                <p:oleObj name="Equation" r:id="rId3" imgW="2425680" imgH="43164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57638" y="2453623"/>
                        <a:ext cx="4335462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7" name="Group 16"/>
          <p:cNvGrpSpPr/>
          <p:nvPr/>
        </p:nvGrpSpPr>
        <p:grpSpPr>
          <a:xfrm>
            <a:off x="3413761" y="-278516"/>
            <a:ext cx="5364480" cy="801030"/>
            <a:chOff x="3696372" y="-278516"/>
            <a:chExt cx="4799257" cy="801030"/>
          </a:xfrm>
        </p:grpSpPr>
        <p:sp>
          <p:nvSpPr>
            <p:cNvPr id="14" name="Rounded Rectangle 13"/>
            <p:cNvSpPr/>
            <p:nvPr/>
          </p:nvSpPr>
          <p:spPr>
            <a:xfrm>
              <a:off x="4135793" y="-111968"/>
              <a:ext cx="3826800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“Gambler’s Ruin” Analysis</a:t>
              </a:r>
              <a:endParaRPr lang="en-CA" sz="24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696372" y="-278516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343422" y="1241225"/>
            <a:ext cx="54317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know that for </a:t>
            </a:r>
            <a:r>
              <a:rPr lang="en-CA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2, 3</a:t>
            </a:r>
            <a:endParaRPr lang="en-C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>
              <a:hlinkClick r:id="rId5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hlinkClick r:id="rId5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5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734197" y="4048842"/>
            <a:ext cx="2763883" cy="1081164"/>
            <a:chOff x="4630675" y="4043273"/>
            <a:chExt cx="2763883" cy="1081164"/>
          </a:xfrm>
        </p:grpSpPr>
        <p:grpSp>
          <p:nvGrpSpPr>
            <p:cNvPr id="2" name="Group 1"/>
            <p:cNvGrpSpPr/>
            <p:nvPr/>
          </p:nvGrpSpPr>
          <p:grpSpPr>
            <a:xfrm>
              <a:off x="4630675" y="4043273"/>
              <a:ext cx="2763883" cy="541337"/>
              <a:chOff x="4630675" y="4043273"/>
              <a:chExt cx="2763883" cy="541337"/>
            </a:xfrm>
          </p:grpSpPr>
          <p:graphicFrame>
            <p:nvGraphicFramePr>
              <p:cNvPr id="9" name="Object 8"/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05966555"/>
                  </p:ext>
                </p:extLst>
              </p:nvPr>
            </p:nvGraphicFramePr>
            <p:xfrm>
              <a:off x="4630675" y="4043273"/>
              <a:ext cx="695325" cy="54133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8474" name="Equation" r:id="rId6" imgW="355320" imgH="279360" progId="Equation.3">
                      <p:embed/>
                    </p:oleObj>
                  </mc:Choice>
                  <mc:Fallback>
                    <p:oleObj name="Equation" r:id="rId6" imgW="355320" imgH="279360" progId="Equation.3">
                      <p:embed/>
                      <p:pic>
                        <p:nvPicPr>
                          <p:cNvPr id="9" name="Object 8"/>
                          <p:cNvPicPr/>
                          <p:nvPr/>
                        </p:nvPicPr>
                        <p:blipFill>
                          <a:blip r:embed="rId7"/>
                          <a:stretch>
                            <a:fillRect/>
                          </a:stretch>
                        </p:blipFill>
                        <p:spPr>
                          <a:xfrm>
                            <a:off x="4630675" y="4043273"/>
                            <a:ext cx="695325" cy="541337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0" name="TextBox 9"/>
              <p:cNvSpPr txBox="1"/>
              <p:nvPr/>
            </p:nvSpPr>
            <p:spPr>
              <a:xfrm>
                <a:off x="5313919" y="4184472"/>
                <a:ext cx="208063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0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Number of people</a:t>
                </a:r>
                <a:endPara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aphicFrame>
          <p:nvGraphicFramePr>
            <p:cNvPr id="20" name="Object 1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88599448"/>
                </p:ext>
              </p:extLst>
            </p:nvPr>
          </p:nvGraphicFramePr>
          <p:xfrm>
            <a:off x="4688213" y="4560088"/>
            <a:ext cx="644525" cy="51911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475" name="Equation" r:id="rId8" imgW="330120" imgH="266400" progId="Equation.3">
                    <p:embed/>
                  </p:oleObj>
                </mc:Choice>
                <mc:Fallback>
                  <p:oleObj name="Equation" r:id="rId8" imgW="330120" imgH="266400" progId="Equation.3">
                    <p:embed/>
                    <p:pic>
                      <p:nvPicPr>
                        <p:cNvPr id="20" name="Object 19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4688213" y="4560088"/>
                          <a:ext cx="644525" cy="51911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" name="TextBox 20"/>
            <p:cNvSpPr txBox="1"/>
            <p:nvPr/>
          </p:nvSpPr>
          <p:spPr>
            <a:xfrm>
              <a:off x="5277400" y="4724327"/>
              <a:ext cx="20608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Termination Time</a:t>
              </a:r>
              <a:endParaRPr lang="en-CA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3516922" y="3477165"/>
            <a:ext cx="3162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where, </a:t>
            </a:r>
            <a:endParaRPr lang="en-C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343422" y="5610740"/>
            <a:ext cx="54317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But what if </a:t>
            </a:r>
            <a:r>
              <a:rPr lang="en-CA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 </a:t>
            </a:r>
            <a:r>
              <a:rPr lang="en-CA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en-CA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CA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CA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2051210"/>
              </p:ext>
            </p:extLst>
          </p:nvPr>
        </p:nvGraphicFramePr>
        <p:xfrm>
          <a:off x="4513263" y="1936098"/>
          <a:ext cx="3224212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76" name="Equation" r:id="rId10" imgW="1803240" imgH="253800" progId="Equation.3">
                  <p:embed/>
                </p:oleObj>
              </mc:Choice>
              <mc:Fallback>
                <p:oleObj name="Equation" r:id="rId10" imgW="1803240" imgH="253800" progId="Equation.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513263" y="1936098"/>
                        <a:ext cx="3224212" cy="454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842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009207" y="2458616"/>
            <a:ext cx="6173586" cy="1940768"/>
            <a:chOff x="3645160" y="2733869"/>
            <a:chExt cx="4901680" cy="1940768"/>
          </a:xfrm>
        </p:grpSpPr>
        <p:sp>
          <p:nvSpPr>
            <p:cNvPr id="10" name="TextBox 9"/>
            <p:cNvSpPr txBox="1"/>
            <p:nvPr/>
          </p:nvSpPr>
          <p:spPr>
            <a:xfrm>
              <a:off x="3645160" y="2828836"/>
              <a:ext cx="490168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SIMULATION</a:t>
              </a:r>
              <a:b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RESULTS</a:t>
              </a:r>
              <a:endParaRPr lang="en-CA" sz="3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234543" y="2733869"/>
              <a:ext cx="3722914" cy="139959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Rectangle 3"/>
            <p:cNvSpPr/>
            <p:nvPr/>
          </p:nvSpPr>
          <p:spPr>
            <a:xfrm>
              <a:off x="4234543" y="4124132"/>
              <a:ext cx="3722400" cy="550505"/>
            </a:xfrm>
            <a:prstGeom prst="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7" name="Rectangle 6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Rectangle 7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Rectangle 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</p:spTree>
    <p:extLst>
      <p:ext uri="{BB962C8B-B14F-4D97-AF65-F5344CB8AC3E}">
        <p14:creationId xmlns:p14="http://schemas.microsoft.com/office/powerpoint/2010/main" val="1114632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442491" y="2425184"/>
            <a:ext cx="7383368" cy="1835849"/>
            <a:chOff x="1890041" y="2339459"/>
            <a:chExt cx="7383368" cy="1835849"/>
          </a:xfrm>
        </p:grpSpPr>
        <p:sp>
          <p:nvSpPr>
            <p:cNvPr id="26" name="Rectangle 25"/>
            <p:cNvSpPr/>
            <p:nvPr/>
          </p:nvSpPr>
          <p:spPr>
            <a:xfrm>
              <a:off x="3684169" y="2339459"/>
              <a:ext cx="331885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 perform a simulation with: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7" name="Rectangle 26"/>
                <p:cNvSpPr/>
                <p:nvPr/>
              </p:nvSpPr>
              <p:spPr>
                <a:xfrm>
                  <a:off x="1890041" y="3768209"/>
                  <a:ext cx="7383368" cy="40709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Thus, with E[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]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= 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ab = 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100</a:t>
                  </a:r>
                  <a:r>
                    <a:rPr lang="en-CA" sz="2000" i="1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</a:t>
                  </a:r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we performed around </a:t>
                  </a:r>
                  <a14:m>
                    <m:oMath xmlns:m="http://schemas.openxmlformats.org/officeDocument/2006/math">
                      <m:r>
                        <a:rPr lang="en-CA" sz="2000" b="1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𝟐</m:t>
                      </m:r>
                      <m:r>
                        <a:rPr lang="en-CA" sz="20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CA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CA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𝟏𝟎</m:t>
                          </m:r>
                        </m:e>
                        <m:sup>
                          <m:r>
                            <a:rPr lang="en-CA" sz="2000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𝟔</m:t>
                          </m:r>
                        </m:sup>
                      </m:sSup>
                    </m:oMath>
                  </a14:m>
                  <a:r>
                    <a:rPr lang="en-CA" sz="2000" dirty="0" smtClean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gambles. </a:t>
                  </a:r>
                  <a:endParaRPr lang="en-CA" sz="2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>
            <p:sp>
              <p:nvSpPr>
                <p:cNvPr id="27" name="Rectangle 26"/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90041" y="3768209"/>
                  <a:ext cx="7383368" cy="407099"/>
                </a:xfrm>
                <a:prstGeom prst="rect">
                  <a:avLst/>
                </a:prstGeom>
                <a:blipFill>
                  <a:blip r:embed="rId3"/>
                  <a:stretch>
                    <a:fillRect l="-413" t="-5970" r="-330" b="-25373"/>
                  </a:stretch>
                </a:blipFill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3" name="TextBox 32"/>
            <p:cNvSpPr txBox="1"/>
            <p:nvPr/>
          </p:nvSpPr>
          <p:spPr>
            <a:xfrm>
              <a:off x="2686197" y="3075300"/>
              <a:ext cx="54317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[</a:t>
              </a:r>
              <a:r>
                <a:rPr lang="en-CA" sz="20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CA" sz="20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] 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= 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[$10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CA" sz="20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$10]</a:t>
              </a:r>
              <a:endParaRPr lang="en-CA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8" name="Rounded Rectangle 17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202793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8" name="Rounded Rectangle 17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4692853" y="742950"/>
            <a:ext cx="3277799" cy="604352"/>
            <a:chOff x="5682343" y="742950"/>
            <a:chExt cx="1242847" cy="604352"/>
          </a:xfrm>
        </p:grpSpPr>
        <p:sp>
          <p:nvSpPr>
            <p:cNvPr id="15" name="Rectangle 14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718342" y="824082"/>
              <a:ext cx="120684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Empirical PDF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=10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21" name="Rectangle 20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2" name="Group 21"/>
          <p:cNvGrpSpPr/>
          <p:nvPr/>
        </p:nvGrpSpPr>
        <p:grpSpPr>
          <a:xfrm>
            <a:off x="1046285" y="1080868"/>
            <a:ext cx="6286500" cy="5425440"/>
            <a:chOff x="1046285" y="1080868"/>
            <a:chExt cx="6286500" cy="5425440"/>
          </a:xfrm>
        </p:grpSpPr>
        <p:sp>
          <p:nvSpPr>
            <p:cNvPr id="23" name="Rectangle 22"/>
            <p:cNvSpPr/>
            <p:nvPr/>
          </p:nvSpPr>
          <p:spPr>
            <a:xfrm>
              <a:off x="1046285" y="1080868"/>
              <a:ext cx="3481753" cy="5425440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25" name="Straight Connector 24"/>
            <p:cNvCxnSpPr>
              <a:stCxn id="23" idx="3"/>
            </p:cNvCxnSpPr>
            <p:nvPr/>
          </p:nvCxnSpPr>
          <p:spPr>
            <a:xfrm flipV="1">
              <a:off x="4528038" y="3094892"/>
              <a:ext cx="1160585" cy="69869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5688623" y="2831123"/>
              <a:ext cx="1644162" cy="26376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b="1" dirty="0" smtClean="0">
                  <a:solidFill>
                    <a:srgbClr val="FF0000"/>
                  </a:solidFill>
                </a:rPr>
                <a:t>Beta Distribution</a:t>
              </a:r>
              <a:endParaRPr lang="en-CA" sz="14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021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4" name="Rectangle 3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Rectangle 15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Rectangle 1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555077" y="-288041"/>
            <a:ext cx="5081848" cy="810555"/>
            <a:chOff x="3696372" y="-288041"/>
            <a:chExt cx="4799257" cy="810555"/>
          </a:xfrm>
        </p:grpSpPr>
        <p:sp>
          <p:nvSpPr>
            <p:cNvPr id="18" name="Rounded Rectangle 17"/>
            <p:cNvSpPr/>
            <p:nvPr/>
          </p:nvSpPr>
          <p:spPr>
            <a:xfrm>
              <a:off x="3987432" y="-111968"/>
              <a:ext cx="4123524" cy="634482"/>
            </a:xfrm>
            <a:prstGeom prst="round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CA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696372" y="-288041"/>
              <a:ext cx="4799257" cy="278516"/>
            </a:xfrm>
            <a:prstGeom prst="rect">
              <a:avLst/>
            </a:prstGeom>
            <a:solidFill>
              <a:srgbClr val="E6E6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25" y="756000"/>
            <a:ext cx="12194050" cy="6102000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4632853" y="742950"/>
            <a:ext cx="3492750" cy="604352"/>
            <a:chOff x="5659592" y="742950"/>
            <a:chExt cx="1324350" cy="604352"/>
          </a:xfrm>
        </p:grpSpPr>
        <p:sp>
          <p:nvSpPr>
            <p:cNvPr id="21" name="Rectangle 20"/>
            <p:cNvSpPr/>
            <p:nvPr/>
          </p:nvSpPr>
          <p:spPr>
            <a:xfrm>
              <a:off x="5682343" y="742950"/>
              <a:ext cx="1208645" cy="4409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59592" y="824082"/>
              <a:ext cx="132435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Running Average of Completion Time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 @ </a:t>
              </a:r>
              <a:r>
                <a:rPr lang="en-CA" sz="1400" b="1" i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d</a:t>
              </a:r>
              <a:r>
                <a:rPr lang="en-CA" sz="1400" b="1" dirty="0" smtClean="0">
                  <a:latin typeface="+mj-lt"/>
                  <a:ea typeface="Tahoma" panose="020B0604030504040204" pitchFamily="34" charset="0"/>
                  <a:cs typeface="Tahoma" panose="020B0604030504040204" pitchFamily="34" charset="0"/>
                </a:rPr>
                <a:t>=10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  <a:p>
              <a:pPr algn="ctr"/>
              <a:r>
                <a:rPr lang="en-CA" sz="1400" b="1" dirty="0" smtClean="0">
                  <a:latin typeface="+mj-lt"/>
                  <a:cs typeface="Times New Roman" panose="02020603050405020304" pitchFamily="18" charset="0"/>
                </a:rPr>
                <a:t> </a:t>
              </a:r>
              <a:endParaRPr lang="en-CA" sz="1400" b="1" baseline="-25000" dirty="0">
                <a:latin typeface="+mj-lt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4787794" y="1089660"/>
            <a:ext cx="2908406" cy="94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6416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009207" y="2458616"/>
            <a:ext cx="6173586" cy="1940768"/>
            <a:chOff x="3645160" y="2733869"/>
            <a:chExt cx="4901680" cy="1940768"/>
          </a:xfrm>
        </p:grpSpPr>
        <p:sp>
          <p:nvSpPr>
            <p:cNvPr id="10" name="TextBox 9"/>
            <p:cNvSpPr txBox="1"/>
            <p:nvPr/>
          </p:nvSpPr>
          <p:spPr>
            <a:xfrm>
              <a:off x="3645160" y="2828836"/>
              <a:ext cx="490168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SIMULATION</a:t>
              </a:r>
              <a:b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CA" sz="36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RESULTS</a:t>
              </a:r>
              <a:endParaRPr lang="en-CA" sz="3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4234543" y="2733869"/>
              <a:ext cx="3722914" cy="1399592"/>
            </a:xfrm>
            <a:prstGeom prst="rect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" name="Rectangle 3"/>
            <p:cNvSpPr/>
            <p:nvPr/>
          </p:nvSpPr>
          <p:spPr>
            <a:xfrm>
              <a:off x="4234543" y="4124132"/>
              <a:ext cx="3722400" cy="550505"/>
            </a:xfrm>
            <a:prstGeom prst="rect">
              <a:avLst/>
            </a:prstGeom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Section </a:t>
              </a:r>
              <a:r>
                <a:rPr lang="en-CA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2: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Testing with </a:t>
              </a:r>
              <a:r>
                <a:rPr lang="en-CA" sz="2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 </a:t>
              </a:r>
              <a:r>
                <a:rPr lang="en-CA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players</a:t>
              </a:r>
              <a:endParaRPr lang="en-CA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1408734" y="373659"/>
            <a:ext cx="361507" cy="297710"/>
            <a:chOff x="616688" y="2200940"/>
            <a:chExt cx="1254642" cy="1135277"/>
          </a:xfrm>
          <a:solidFill>
            <a:schemeClr val="bg1">
              <a:lumMod val="75000"/>
            </a:schemeClr>
          </a:solidFill>
        </p:grpSpPr>
        <p:sp>
          <p:nvSpPr>
            <p:cNvPr id="7" name="Rectangle 6">
              <a:hlinkClick r:id="rId2" action="ppaction://hlinksldjump"/>
            </p:cNvPr>
            <p:cNvSpPr/>
            <p:nvPr/>
          </p:nvSpPr>
          <p:spPr>
            <a:xfrm>
              <a:off x="616688" y="2200940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Rectangle 7">
              <a:hlinkClick r:id="rId2" action="ppaction://hlinksldjump"/>
            </p:cNvPr>
            <p:cNvSpPr/>
            <p:nvPr/>
          </p:nvSpPr>
          <p:spPr>
            <a:xfrm>
              <a:off x="616688" y="2640988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Rectangle 8">
              <a:hlinkClick r:id="rId2" action="ppaction://hlinksldjump"/>
            </p:cNvPr>
            <p:cNvSpPr/>
            <p:nvPr/>
          </p:nvSpPr>
          <p:spPr>
            <a:xfrm>
              <a:off x="616688" y="3081036"/>
              <a:ext cx="1254642" cy="2551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</p:spTree>
    <p:extLst>
      <p:ext uri="{BB962C8B-B14F-4D97-AF65-F5344CB8AC3E}">
        <p14:creationId xmlns:p14="http://schemas.microsoft.com/office/powerpoint/2010/main" val="231510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1557</TotalTime>
  <Words>568</Words>
  <Application>Microsoft Office PowerPoint</Application>
  <PresentationFormat>Widescreen</PresentationFormat>
  <Paragraphs>101</Paragraphs>
  <Slides>26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Tahoma</vt:lpstr>
      <vt:lpstr>Times New Roman</vt:lpstr>
      <vt:lpstr>Office Theme</vt:lpstr>
      <vt:lpstr>Microsoft Equation 3.0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Engineering Computing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Gupta, Prabal</dc:creator>
  <cp:lastModifiedBy>Gupta, Prabal</cp:lastModifiedBy>
  <cp:revision>214</cp:revision>
  <dcterms:created xsi:type="dcterms:W3CDTF">2017-10-28T19:57:33Z</dcterms:created>
  <dcterms:modified xsi:type="dcterms:W3CDTF">2017-11-27T21:41:59Z</dcterms:modified>
</cp:coreProperties>
</file>

<file path=docProps/thumbnail.jpeg>
</file>